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16"/>
  </p:notesMasterIdLst>
  <p:handoutMasterIdLst>
    <p:handoutMasterId r:id="rId17"/>
  </p:handoutMasterIdLst>
  <p:sldIdLst>
    <p:sldId id="258" r:id="rId2"/>
    <p:sldId id="285" r:id="rId3"/>
    <p:sldId id="286" r:id="rId4"/>
    <p:sldId id="287" r:id="rId5"/>
    <p:sldId id="288" r:id="rId6"/>
    <p:sldId id="293" r:id="rId7"/>
    <p:sldId id="292" r:id="rId8"/>
    <p:sldId id="289" r:id="rId9"/>
    <p:sldId id="294" r:id="rId10"/>
    <p:sldId id="290" r:id="rId11"/>
    <p:sldId id="295" r:id="rId12"/>
    <p:sldId id="297" r:id="rId13"/>
    <p:sldId id="296" r:id="rId14"/>
    <p:sldId id="268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6FB7"/>
    <a:srgbClr val="99DDC6"/>
    <a:srgbClr val="FF8E7B"/>
    <a:srgbClr val="DAE3F3"/>
    <a:srgbClr val="577590"/>
    <a:srgbClr val="FFFBE9"/>
    <a:srgbClr val="498972"/>
    <a:srgbClr val="90BE6D"/>
    <a:srgbClr val="FFCB78"/>
    <a:srgbClr val="F37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5" d="100"/>
          <a:sy n="85" d="100"/>
        </p:scale>
        <p:origin x="-427" y="-67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5" d="100"/>
          <a:sy n="55" d="100"/>
        </p:scale>
        <p:origin x="680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="" xmlns:a16="http://schemas.microsoft.com/office/drawing/2014/main" id="{97CAAA1F-F4DD-450C-A923-AD6DF0E230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06472379-190A-4E66-869F-A7D16D9EED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E4686-08DE-4968-B5FE-398BCEB4809E}" type="datetimeFigureOut">
              <a:rPr lang="zh-TW" altLang="en-US" smtClean="0"/>
              <a:t>2022/10/14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3A8B9A33-A1A5-4CBA-8DF3-8B2293EFB7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26A726FF-1FF2-4B50-BF38-F93E8C17D6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4EFB9-C49E-4A54-8B8A-B1A341A330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84470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2B3D9-4AD9-428E-AB4A-5D696D3CAFA4}" type="datetimeFigureOut">
              <a:rPr lang="zh-TW" altLang="en-US" smtClean="0"/>
              <a:t>2022/10/14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0A15D-B8E6-4875-B5DF-5CF5B43557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429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冒險</a:t>
            </a:r>
            <a:r>
              <a:rPr lang="zh-TW" altLang="en-US" dirty="0"/>
              <a:t>旅程</a:t>
            </a:r>
            <a:endParaRPr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="" xmlns:a16="http://schemas.microsoft.com/office/drawing/2014/main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形狀">
            <a:extLst>
              <a:ext uri="{FF2B5EF4-FFF2-40B4-BE49-F238E27FC236}">
                <a16:creationId xmlns="" xmlns:a16="http://schemas.microsoft.com/office/drawing/2014/main" id="{91F63CD3-D26C-40D0-A908-E258A52DC904}"/>
              </a:ext>
            </a:extLst>
          </p:cNvPr>
          <p:cNvSpPr/>
          <p:nvPr userDrawn="1"/>
        </p:nvSpPr>
        <p:spPr>
          <a:xfrm>
            <a:off x="89404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903960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冒險</a:t>
            </a:r>
            <a:r>
              <a:rPr lang="zh-TW" altLang="en-US" dirty="0"/>
              <a:t>旅程</a:t>
            </a:r>
            <a:endParaRPr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="" xmlns:a16="http://schemas.microsoft.com/office/drawing/2014/main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9" name="內容版面配置區 4">
            <a:extLst>
              <a:ext uri="{FF2B5EF4-FFF2-40B4-BE49-F238E27FC236}">
                <a16:creationId xmlns="" xmlns:a16="http://schemas.microsoft.com/office/drawing/2014/main" id="{9311D026-6379-4932-929E-12636B522C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969" y="323829"/>
            <a:ext cx="744854" cy="9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8440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小旅行</a:t>
            </a:r>
            <a:endParaRPr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="" xmlns:a16="http://schemas.microsoft.com/office/drawing/2014/main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10" name="內容版面配置區 3">
            <a:extLst>
              <a:ext uri="{FF2B5EF4-FFF2-40B4-BE49-F238E27FC236}">
                <a16:creationId xmlns="" xmlns:a16="http://schemas.microsoft.com/office/drawing/2014/main" id="{55B106DF-4968-4D3A-9BD1-59AD811259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2" y="422031"/>
            <a:ext cx="670163" cy="8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0448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42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43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CB7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4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47" name="群組"/>
          <p:cNvGrpSpPr/>
          <p:nvPr userDrawn="1"/>
        </p:nvGrpSpPr>
        <p:grpSpPr>
          <a:xfrm>
            <a:off x="704170" y="512751"/>
            <a:ext cx="10920922" cy="719020"/>
            <a:chOff x="0" y="0"/>
            <a:chExt cx="21841841" cy="1438038"/>
          </a:xfrm>
        </p:grpSpPr>
        <p:sp>
          <p:nvSpPr>
            <p:cNvPr id="45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46" name="形狀"/>
            <p:cNvSpPr/>
            <p:nvPr userDrawn="1"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</p:grpSp>
      <p:sp>
        <p:nvSpPr>
          <p:cNvPr id="48" name="圓形"/>
          <p:cNvSpPr/>
          <p:nvPr/>
        </p:nvSpPr>
        <p:spPr>
          <a:xfrm>
            <a:off x="5283260" y="1771313"/>
            <a:ext cx="1762740" cy="1762740"/>
          </a:xfrm>
          <a:prstGeom prst="ellipse">
            <a:avLst/>
          </a:prstGeom>
          <a:solidFill>
            <a:srgbClr val="49897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9" name="影像"/>
          <p:cNvSpPr>
            <a:spLocks noGrp="1"/>
          </p:cNvSpPr>
          <p:nvPr>
            <p:ph type="pic" sz="quarter" idx="14"/>
          </p:nvPr>
        </p:nvSpPr>
        <p:spPr>
          <a:xfrm>
            <a:off x="5442350" y="1868893"/>
            <a:ext cx="1444561" cy="20112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50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5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chemeClr val="tx1">
                    <a:lumMod val="95000"/>
                    <a:lumOff val="5000"/>
                    <a:alpha val="77331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開啟</a:t>
            </a:r>
            <a:r>
              <a:rPr dirty="0"/>
              <a:t> </a:t>
            </a:r>
            <a:r>
              <a:rPr dirty="0" err="1"/>
              <a:t>Jupyter</a:t>
            </a:r>
            <a:r>
              <a:rPr dirty="0"/>
              <a:t> Notebook</a:t>
            </a:r>
          </a:p>
        </p:txBody>
      </p:sp>
      <p:sp>
        <p:nvSpPr>
          <p:cNvPr id="51" name="冒險01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/>
              <a:t>冒險01</a:t>
            </a:r>
          </a:p>
        </p:txBody>
      </p:sp>
    </p:spTree>
    <p:extLst>
      <p:ext uri="{BB962C8B-B14F-4D97-AF65-F5344CB8AC3E}">
        <p14:creationId xmlns:p14="http://schemas.microsoft.com/office/powerpoint/2010/main" val="366696609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114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5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6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19" name="群組"/>
          <p:cNvGrpSpPr/>
          <p:nvPr/>
        </p:nvGrpSpPr>
        <p:grpSpPr>
          <a:xfrm>
            <a:off x="704170" y="512751"/>
            <a:ext cx="10920921" cy="719019"/>
            <a:chOff x="0" y="0"/>
            <a:chExt cx="21841840" cy="1438037"/>
          </a:xfrm>
        </p:grpSpPr>
        <p:sp>
          <p:nvSpPr>
            <p:cNvPr id="117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118" name="形狀"/>
            <p:cNvSpPr/>
            <p:nvPr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</p:grpSp>
      <p:sp>
        <p:nvSpPr>
          <p:cNvPr id="120" name="圓形"/>
          <p:cNvSpPr/>
          <p:nvPr/>
        </p:nvSpPr>
        <p:spPr>
          <a:xfrm>
            <a:off x="5283200" y="1771650"/>
            <a:ext cx="1762739" cy="1762739"/>
          </a:xfrm>
          <a:prstGeom prst="ellipse">
            <a:avLst/>
          </a:prstGeom>
          <a:solidFill>
            <a:srgbClr val="FFCB7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2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6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rgbClr val="FFFFFF">
                    <a:alpha val="77331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開啟</a:t>
            </a:r>
            <a:r>
              <a:rPr dirty="0"/>
              <a:t> </a:t>
            </a:r>
            <a:r>
              <a:rPr dirty="0" err="1"/>
              <a:t>Jupyter</a:t>
            </a:r>
            <a:r>
              <a:rPr dirty="0"/>
              <a:t> Notebook</a:t>
            </a:r>
          </a:p>
        </p:txBody>
      </p:sp>
      <p:sp>
        <p:nvSpPr>
          <p:cNvPr id="123" name="冒險05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/>
              <a:t>冒險05</a:t>
            </a:r>
          </a:p>
        </p:txBody>
      </p:sp>
      <p:sp>
        <p:nvSpPr>
          <p:cNvPr id="13" name="影像">
            <a:extLst>
              <a:ext uri="{FF2B5EF4-FFF2-40B4-BE49-F238E27FC236}">
                <a16:creationId xmlns="" xmlns:a16="http://schemas.microsoft.com/office/drawing/2014/main" id="{3E54018C-0A09-5A47-AD47-C0D4DF8EC5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40174" y="1895094"/>
            <a:ext cx="1448792" cy="18627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04664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114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5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8E7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6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19" name="群組"/>
          <p:cNvGrpSpPr/>
          <p:nvPr/>
        </p:nvGrpSpPr>
        <p:grpSpPr>
          <a:xfrm>
            <a:off x="704170" y="512751"/>
            <a:ext cx="10920921" cy="719019"/>
            <a:chOff x="0" y="0"/>
            <a:chExt cx="21841840" cy="1438037"/>
          </a:xfrm>
        </p:grpSpPr>
        <p:sp>
          <p:nvSpPr>
            <p:cNvPr id="117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18" name="形狀"/>
            <p:cNvSpPr/>
            <p:nvPr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20" name="圓形"/>
          <p:cNvSpPr/>
          <p:nvPr/>
        </p:nvSpPr>
        <p:spPr>
          <a:xfrm>
            <a:off x="5283200" y="1771650"/>
            <a:ext cx="1762739" cy="1762739"/>
          </a:xfrm>
          <a:prstGeom prst="ellipse">
            <a:avLst/>
          </a:prstGeom>
          <a:solidFill>
            <a:srgbClr val="99DDC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2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6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rgbClr val="FFFBE9">
                    <a:alpha val="77331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開啟</a:t>
            </a:r>
            <a:r>
              <a:rPr dirty="0"/>
              <a:t> </a:t>
            </a:r>
            <a:r>
              <a:rPr dirty="0" err="1"/>
              <a:t>Jupyter</a:t>
            </a:r>
            <a:r>
              <a:rPr dirty="0"/>
              <a:t> Notebook</a:t>
            </a:r>
          </a:p>
        </p:txBody>
      </p:sp>
      <p:sp>
        <p:nvSpPr>
          <p:cNvPr id="123" name="冒險05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/>
              <a:t>冒險05</a:t>
            </a:r>
          </a:p>
        </p:txBody>
      </p:sp>
      <p:sp>
        <p:nvSpPr>
          <p:cNvPr id="13" name="影像">
            <a:extLst>
              <a:ext uri="{FF2B5EF4-FFF2-40B4-BE49-F238E27FC236}">
                <a16:creationId xmlns="" xmlns:a16="http://schemas.microsoft.com/office/drawing/2014/main" id="{3E54018C-0A09-5A47-AD47-C0D4DF8EC5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40174" y="1895094"/>
            <a:ext cx="1448792" cy="18627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947349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pyter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"/>
          <p:cNvSpPr/>
          <p:nvPr/>
        </p:nvSpPr>
        <p:spPr>
          <a:xfrm>
            <a:off x="228574" y="323849"/>
            <a:ext cx="11732842" cy="5638385"/>
          </a:xfrm>
          <a:prstGeom prst="roundRect">
            <a:avLst>
              <a:gd name="adj" fmla="val 310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1" name="形狀"/>
          <p:cNvSpPr/>
          <p:nvPr/>
        </p:nvSpPr>
        <p:spPr>
          <a:xfrm>
            <a:off x="228600" y="247650"/>
            <a:ext cx="11732816" cy="110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3" y="0"/>
                </a:moveTo>
                <a:cubicBezTo>
                  <a:pt x="362" y="0"/>
                  <a:pt x="272" y="1"/>
                  <a:pt x="212" y="269"/>
                </a:cubicBezTo>
                <a:cubicBezTo>
                  <a:pt x="125" y="605"/>
                  <a:pt x="57" y="1333"/>
                  <a:pt x="25" y="2258"/>
                </a:cubicBezTo>
                <a:cubicBezTo>
                  <a:pt x="0" y="2900"/>
                  <a:pt x="0" y="3862"/>
                  <a:pt x="0" y="546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5466"/>
                </a:lnTo>
                <a:cubicBezTo>
                  <a:pt x="21600" y="3862"/>
                  <a:pt x="21600" y="2900"/>
                  <a:pt x="21575" y="2258"/>
                </a:cubicBezTo>
                <a:cubicBezTo>
                  <a:pt x="21543" y="1333"/>
                  <a:pt x="21475" y="605"/>
                  <a:pt x="21388" y="269"/>
                </a:cubicBezTo>
                <a:cubicBezTo>
                  <a:pt x="21328" y="1"/>
                  <a:pt x="21238" y="0"/>
                  <a:pt x="21087" y="0"/>
                </a:cubicBezTo>
                <a:lnTo>
                  <a:pt x="513" y="0"/>
                </a:lnTo>
                <a:close/>
              </a:path>
            </a:pathLst>
          </a:custGeom>
          <a:solidFill>
            <a:srgbClr val="DEDEDE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2" name="矩形"/>
          <p:cNvSpPr/>
          <p:nvPr userDrawn="1"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grpSp>
        <p:nvGrpSpPr>
          <p:cNvPr id="137" name="群組"/>
          <p:cNvGrpSpPr/>
          <p:nvPr/>
        </p:nvGrpSpPr>
        <p:grpSpPr>
          <a:xfrm>
            <a:off x="1783736" y="430098"/>
            <a:ext cx="9854284" cy="648793"/>
            <a:chOff x="0" y="0"/>
            <a:chExt cx="19708566" cy="1297585"/>
          </a:xfrm>
        </p:grpSpPr>
        <p:sp>
          <p:nvSpPr>
            <p:cNvPr id="135" name="圓角矩形"/>
            <p:cNvSpPr/>
            <p:nvPr/>
          </p:nvSpPr>
          <p:spPr>
            <a:xfrm>
              <a:off x="0" y="0"/>
              <a:ext cx="19708567" cy="1297586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36" name="形狀"/>
            <p:cNvSpPr/>
            <p:nvPr/>
          </p:nvSpPr>
          <p:spPr>
            <a:xfrm>
              <a:off x="342663" y="191611"/>
              <a:ext cx="857446" cy="96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90BE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38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/>
              <a:t>冒險01</a:t>
            </a:r>
          </a:p>
        </p:txBody>
      </p:sp>
      <p:sp>
        <p:nvSpPr>
          <p:cNvPr id="140" name="圓形"/>
          <p:cNvSpPr/>
          <p:nvPr/>
        </p:nvSpPr>
        <p:spPr>
          <a:xfrm>
            <a:off x="632225" y="625787"/>
            <a:ext cx="257416" cy="257416"/>
          </a:xfrm>
          <a:prstGeom prst="ellipse">
            <a:avLst/>
          </a:prstGeom>
          <a:solidFill>
            <a:srgbClr val="EC6B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1" name="圓形"/>
          <p:cNvSpPr/>
          <p:nvPr/>
        </p:nvSpPr>
        <p:spPr>
          <a:xfrm>
            <a:off x="971398" y="625787"/>
            <a:ext cx="257416" cy="257416"/>
          </a:xfrm>
          <a:prstGeom prst="ellipse">
            <a:avLst/>
          </a:prstGeom>
          <a:solidFill>
            <a:srgbClr val="F4C04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2" name="圓形"/>
          <p:cNvSpPr/>
          <p:nvPr/>
        </p:nvSpPr>
        <p:spPr>
          <a:xfrm>
            <a:off x="1310571" y="625787"/>
            <a:ext cx="257416" cy="257416"/>
          </a:xfrm>
          <a:prstGeom prst="ellipse">
            <a:avLst/>
          </a:prstGeom>
          <a:solidFill>
            <a:srgbClr val="62C75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" name="文字方塊 13">
            <a:extLst>
              <a:ext uri="{FF2B5EF4-FFF2-40B4-BE49-F238E27FC236}">
                <a16:creationId xmlns="" xmlns:a16="http://schemas.microsoft.com/office/drawing/2014/main" id="{3F15AC8C-F5FF-4A8C-A46F-EB209FC28F14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》I-5</a:t>
            </a:r>
          </a:p>
        </p:txBody>
      </p:sp>
    </p:spTree>
    <p:extLst>
      <p:ext uri="{BB962C8B-B14F-4D97-AF65-F5344CB8AC3E}">
        <p14:creationId xmlns:p14="http://schemas.microsoft.com/office/powerpoint/2010/main" val="79495964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78584" y="6387707"/>
            <a:ext cx="384721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>
                    <a:alpha val="88419"/>
                  </a:srgb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幻燈片標題"/>
          <p:cNvSpPr txBox="1">
            <a:spLocks noGrp="1"/>
          </p:cNvSpPr>
          <p:nvPr>
            <p:ph type="title"/>
          </p:nvPr>
        </p:nvSpPr>
        <p:spPr>
          <a:xfrm>
            <a:off x="603250" y="539750"/>
            <a:ext cx="5238750" cy="71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幻燈片標題</a:t>
            </a:r>
          </a:p>
        </p:txBody>
      </p:sp>
      <p:sp>
        <p:nvSpPr>
          <p:cNvPr id="5" name="內文層級一…"/>
          <p:cNvSpPr txBox="1">
            <a:spLocks noGrp="1"/>
          </p:cNvSpPr>
          <p:nvPr>
            <p:ph type="body" idx="1"/>
          </p:nvPr>
        </p:nvSpPr>
        <p:spPr>
          <a:xfrm>
            <a:off x="603250" y="2124252"/>
            <a:ext cx="5238750" cy="412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C4394633-FD35-428C-85D8-0237ABF38A82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》I-5</a:t>
            </a:r>
          </a:p>
        </p:txBody>
      </p:sp>
    </p:spTree>
    <p:extLst>
      <p:ext uri="{BB962C8B-B14F-4D97-AF65-F5344CB8AC3E}">
        <p14:creationId xmlns:p14="http://schemas.microsoft.com/office/powerpoint/2010/main" val="670436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11" r:id="rId2"/>
    <p:sldLayoutId id="2147483712" r:id="rId3"/>
    <p:sldLayoutId id="2147483695" r:id="rId4"/>
    <p:sldLayoutId id="2147483696" r:id="rId5"/>
    <p:sldLayoutId id="2147483698" r:id="rId6"/>
    <p:sldLayoutId id="2147483697" r:id="rId7"/>
  </p:sldLayoutIdLst>
  <p:transition spd="med"/>
  <p:txStyles>
    <p:titleStyle>
      <a:lvl1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9pPr>
    </p:titleStyle>
    <p:bodyStyle>
      <a:lvl1pPr marL="3048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1pPr>
      <a:lvl2pPr marL="6096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2pPr>
      <a:lvl3pPr marL="9144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3pPr>
      <a:lvl4pPr marL="12192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4pPr>
      <a:lvl5pPr marL="15240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5pPr>
      <a:lvl6pPr marL="18288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6pPr>
      <a:lvl7pPr marL="21336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7pPr>
      <a:lvl8pPr marL="24384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8pPr>
      <a:lvl9pPr marL="2743200" marR="0" indent="-304800" algn="l" defTabSz="1219169" rtl="0" latinLnBrk="0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9pPr>
    </p:bodyStyle>
    <p:otherStyle>
      <a:lvl1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radio.app/docs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750718" y="6387706"/>
            <a:ext cx="240451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</a:t>
            </a:fld>
            <a:endParaRPr kern="0" dirty="0">
              <a:cs typeface="Microsoft Sans Serif"/>
              <a:sym typeface="Microsoft Sans Serif"/>
            </a:endParaRPr>
          </a:p>
        </p:txBody>
      </p:sp>
      <p:pic>
        <p:nvPicPr>
          <p:cNvPr id="158" name="影像" descr="影像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3" t="2" r="5" b="17208"/>
          <a:stretch>
            <a:fillRect/>
          </a:stretch>
        </p:blipFill>
        <p:spPr>
          <a:xfrm>
            <a:off x="5442407" y="1868945"/>
            <a:ext cx="1444427" cy="1665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9" extrusionOk="0">
                <a:moveTo>
                  <a:pt x="4772" y="0"/>
                </a:moveTo>
                <a:cubicBezTo>
                  <a:pt x="3587" y="503"/>
                  <a:pt x="2474" y="1161"/>
                  <a:pt x="1481" y="1980"/>
                </a:cubicBezTo>
                <a:cubicBezTo>
                  <a:pt x="922" y="2441"/>
                  <a:pt x="437" y="2938"/>
                  <a:pt x="0" y="3454"/>
                </a:cubicBezTo>
                <a:lnTo>
                  <a:pt x="0" y="15881"/>
                </a:lnTo>
                <a:cubicBezTo>
                  <a:pt x="437" y="16397"/>
                  <a:pt x="922" y="16894"/>
                  <a:pt x="1481" y="17354"/>
                </a:cubicBezTo>
                <a:cubicBezTo>
                  <a:pt x="6628" y="21600"/>
                  <a:pt x="14972" y="21600"/>
                  <a:pt x="20119" y="17354"/>
                </a:cubicBezTo>
                <a:cubicBezTo>
                  <a:pt x="20678" y="16894"/>
                  <a:pt x="21163" y="16397"/>
                  <a:pt x="21600" y="15881"/>
                </a:cubicBezTo>
                <a:lnTo>
                  <a:pt x="21600" y="3454"/>
                </a:lnTo>
                <a:cubicBezTo>
                  <a:pt x="21163" y="2938"/>
                  <a:pt x="20678" y="2441"/>
                  <a:pt x="20119" y="1980"/>
                </a:cubicBezTo>
                <a:cubicBezTo>
                  <a:pt x="19126" y="1161"/>
                  <a:pt x="18013" y="503"/>
                  <a:pt x="16828" y="0"/>
                </a:cubicBezTo>
                <a:lnTo>
                  <a:pt x="4772" y="0"/>
                </a:lnTo>
                <a:close/>
              </a:path>
            </a:pathLst>
          </a:custGeom>
        </p:spPr>
      </p:pic>
      <p:sp>
        <p:nvSpPr>
          <p:cNvPr id="159" name="安裝 Anaconda"/>
          <p:cNvSpPr txBox="1">
            <a:spLocks noGrp="1"/>
          </p:cNvSpPr>
          <p:nvPr>
            <p:ph type="body" idx="15"/>
          </p:nvPr>
        </p:nvSpPr>
        <p:spPr>
          <a:xfrm>
            <a:off x="979948" y="4111191"/>
            <a:ext cx="10369364" cy="1678408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用 </a:t>
            </a:r>
            <a:r>
              <a:rPr lang="en-US" altLang="zh-TW" dirty="0" err="1"/>
              <a:t>Gradio</a:t>
            </a:r>
            <a:r>
              <a:rPr lang="en-US" altLang="zh-TW" dirty="0"/>
              <a:t> </a:t>
            </a:r>
            <a:r>
              <a:rPr lang="zh-TW" altLang="en-US" dirty="0"/>
              <a:t>神速打造 </a:t>
            </a:r>
            <a:r>
              <a:rPr lang="en-US" altLang="zh-TW" dirty="0"/>
              <a:t>Web App </a:t>
            </a:r>
            <a:r>
              <a:rPr lang="zh-TW" altLang="en-US" dirty="0"/>
              <a:t>！</a:t>
            </a:r>
            <a:endParaRPr lang="en-US" altLang="zh-TW" dirty="0"/>
          </a:p>
        </p:txBody>
      </p:sp>
      <p:sp>
        <p:nvSpPr>
          <p:cNvPr id="160" name="冒險01"/>
          <p:cNvSpPr txBox="1">
            <a:spLocks noGrp="1"/>
          </p:cNvSpPr>
          <p:nvPr>
            <p:ph type="body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/>
          <a:lstStyle/>
          <a:p>
            <a:r>
              <a:rPr dirty="0"/>
              <a:t>冒險</a:t>
            </a:r>
            <a:r>
              <a:rPr lang="en-US" altLang="zh-TW" dirty="0"/>
              <a:t>5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10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06 </a:t>
            </a:r>
            <a:r>
              <a:rPr lang="zh-TW" altLang="en-US" dirty="0"/>
              <a:t>輸入輸出好好設定一下，還可以做得更炫！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9F785D9F-6007-4017-B362-8A2957161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3306505" y="1792520"/>
            <a:ext cx="5869579" cy="471924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Gradio</a:t>
            </a:r>
            <a:r>
              <a:rPr 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說明文件的重點都在最上面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!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E4341828-0A6E-404F-A4E5-886AF541E7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59" y="2262531"/>
            <a:ext cx="6610041" cy="431305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9ED16661-B9E8-471B-809C-51FEDBDA1588}"/>
              </a:ext>
            </a:extLst>
          </p:cNvPr>
          <p:cNvSpPr txBox="1"/>
          <p:nvPr/>
        </p:nvSpPr>
        <p:spPr>
          <a:xfrm>
            <a:off x="408484" y="2749476"/>
            <a:ext cx="5173475" cy="2857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defTabSz="2438338" hangingPunct="0">
              <a:lnSpc>
                <a:spcPts val="3000"/>
              </a:lnSpc>
              <a:spcBef>
                <a:spcPts val="1200"/>
              </a:spcBef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數字輸入元件</a:t>
            </a:r>
            <a:r>
              <a:rPr lang="en-US" altLang="zh-TW" sz="24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Number 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看到「正式」引用是</a:t>
            </a:r>
            <a:r>
              <a:rPr lang="en-US" altLang="zh-TW" sz="2400" b="1" dirty="0" err="1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gr.Number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，而我們有興趣的參數好像是</a:t>
            </a:r>
            <a:r>
              <a:rPr lang="en-US" altLang="zh-TW" sz="24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label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，似乎是可以改元件顯示名稱。下面有詳細說明，發現真的和我們想的一樣！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71894378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11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06 </a:t>
            </a:r>
            <a:r>
              <a:rPr lang="zh-TW" altLang="en-US" dirty="0"/>
              <a:t>輸入輸出好好設定一下，還可以做得更炫！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把 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BMI 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輸入作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正式引用的方式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6F55D661-9B75-42D1-93E6-1DEDC9CE0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21" y="2557760"/>
            <a:ext cx="11124101" cy="1083798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="" xmlns:a16="http://schemas.microsoft.com/office/drawing/2014/main" id="{2A687A66-3497-4B44-8B50-94DFB99F4AAB}"/>
              </a:ext>
            </a:extLst>
          </p:cNvPr>
          <p:cNvGrpSpPr/>
          <p:nvPr/>
        </p:nvGrpSpPr>
        <p:grpSpPr>
          <a:xfrm>
            <a:off x="374206" y="4078847"/>
            <a:ext cx="9272337" cy="841256"/>
            <a:chOff x="470457" y="4719029"/>
            <a:chExt cx="9272337" cy="841256"/>
          </a:xfrm>
        </p:grpSpPr>
        <p:sp>
          <p:nvSpPr>
            <p:cNvPr id="13" name="文字方塊 12">
              <a:extLst>
                <a:ext uri="{FF2B5EF4-FFF2-40B4-BE49-F238E27FC236}">
                  <a16:creationId xmlns="" xmlns:a16="http://schemas.microsoft.com/office/drawing/2014/main" id="{CA53B848-CD27-4265-953B-1C0BF25A3224}"/>
                </a:ext>
              </a:extLst>
            </p:cNvPr>
            <p:cNvSpPr txBox="1"/>
            <p:nvPr/>
          </p:nvSpPr>
          <p:spPr>
            <a:xfrm>
              <a:off x="566710" y="4887653"/>
              <a:ext cx="9160042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元件變數就設成</a:t>
              </a:r>
              <a:r>
                <a:rPr lang="en-US" altLang="zh-TW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inp1,</a:t>
              </a:r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inp2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，用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label 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加入比較清楚親切的說明。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="" xmlns:a16="http://schemas.microsoft.com/office/drawing/2014/main" id="{69A56EFC-115F-44D0-B182-06A89FC08AAE}"/>
                </a:ext>
              </a:extLst>
            </p:cNvPr>
            <p:cNvSpPr/>
            <p:nvPr/>
          </p:nvSpPr>
          <p:spPr>
            <a:xfrm>
              <a:off x="470457" y="4719029"/>
              <a:ext cx="9272337" cy="841256"/>
            </a:xfrm>
            <a:prstGeom prst="rect">
              <a:avLst/>
            </a:prstGeom>
            <a:noFill/>
            <a:ln w="38100" cap="flat">
              <a:solidFill>
                <a:srgbClr val="99DDC6"/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98656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B614E66F-FB64-4FD7-99E5-89BBFD60BB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</p:spPr>
        <p:txBody>
          <a:bodyPr/>
          <a:lstStyle/>
          <a:p>
            <a:r>
              <a:rPr lang="en-US" altLang="zh-TW" dirty="0"/>
              <a:t>06 </a:t>
            </a:r>
            <a:r>
              <a:rPr lang="zh-TW" altLang="en-US" dirty="0"/>
              <a:t>輸入輸出好好設定一下，還可以做得更炫！</a:t>
            </a:r>
          </a:p>
        </p:txBody>
      </p:sp>
      <p:sp>
        <p:nvSpPr>
          <p:cNvPr id="3" name="幻燈片編號">
            <a:extLst>
              <a:ext uri="{FF2B5EF4-FFF2-40B4-BE49-F238E27FC236}">
                <a16:creationId xmlns="" xmlns:a16="http://schemas.microsoft.com/office/drawing/2014/main" id="{5E613124-826F-4F38-91B0-69A2B2C4E5C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12</a:t>
            </a:fld>
            <a:endParaRPr kern="0" dirty="0">
              <a:cs typeface="Microsoft Sans Serif"/>
              <a:sym typeface="Microsoft Sans Serif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B6F8357C-72FF-4055-826E-8DA1683DA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5" y="3995893"/>
            <a:ext cx="10163042" cy="1851750"/>
          </a:xfrm>
          <a:prstGeom prst="rect">
            <a:avLst/>
          </a:prstGeom>
        </p:spPr>
      </p:pic>
      <p:sp>
        <p:nvSpPr>
          <p:cNvPr id="7" name="我們來試試剛開始可能有點可怕的終端機。">
            <a:extLst>
              <a:ext uri="{FF2B5EF4-FFF2-40B4-BE49-F238E27FC236}">
                <a16:creationId xmlns="" xmlns:a16="http://schemas.microsoft.com/office/drawing/2014/main" id="{C6105578-7B58-4580-9038-2B700BA179EE}"/>
              </a:ext>
            </a:extLst>
          </p:cNvPr>
          <p:cNvSpPr/>
          <p:nvPr/>
        </p:nvSpPr>
        <p:spPr>
          <a:xfrm>
            <a:off x="3306505" y="1728351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新玩具 </a:t>
            </a:r>
            <a:r>
              <a:rPr lang="en-US" altLang="zh-TW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title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和</a:t>
            </a:r>
            <a:r>
              <a:rPr lang="en-US" altLang="zh-TW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description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！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AB239E22-CFA3-40D9-BBCE-841E1A4FC5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6" b="8520"/>
          <a:stretch/>
        </p:blipFill>
        <p:spPr>
          <a:xfrm>
            <a:off x="408705" y="2327931"/>
            <a:ext cx="6120432" cy="164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8023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D6FD0B12-F4F1-4C79-9866-E4B82DF276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</p:spPr>
        <p:txBody>
          <a:bodyPr/>
          <a:lstStyle/>
          <a:p>
            <a:r>
              <a:rPr lang="en-US" altLang="zh-TW" dirty="0"/>
              <a:t>06 </a:t>
            </a:r>
            <a:r>
              <a:rPr lang="zh-TW" altLang="en-US" dirty="0"/>
              <a:t>輸入輸出好好設定一下，還可以做得更炫！</a:t>
            </a:r>
          </a:p>
        </p:txBody>
      </p:sp>
      <p:sp>
        <p:nvSpPr>
          <p:cNvPr id="3" name="幻燈片編號">
            <a:extLst>
              <a:ext uri="{FF2B5EF4-FFF2-40B4-BE49-F238E27FC236}">
                <a16:creationId xmlns="" xmlns:a16="http://schemas.microsoft.com/office/drawing/2014/main" id="{A5F107AF-66B8-4679-8207-4771081C3D5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13</a:t>
            </a:fld>
            <a:endParaRPr kern="0" dirty="0">
              <a:cs typeface="Microsoft Sans Serif"/>
              <a:sym typeface="Microsoft Sans Serif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BC236E5D-B422-4266-995B-D4F2F21FA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41" y="2430491"/>
            <a:ext cx="11257715" cy="649315"/>
          </a:xfrm>
          <a:prstGeom prst="rect">
            <a:avLst/>
          </a:prstGeom>
        </p:spPr>
      </p:pic>
      <p:sp>
        <p:nvSpPr>
          <p:cNvPr id="5" name="我們來試試剛開始可能有點可怕的終端機。">
            <a:extLst>
              <a:ext uri="{FF2B5EF4-FFF2-40B4-BE49-F238E27FC236}">
                <a16:creationId xmlns="" xmlns:a16="http://schemas.microsoft.com/office/drawing/2014/main" id="{6FE75D6B-87A8-43CD-8EBC-A79BCCC83221}"/>
              </a:ext>
            </a:extLst>
          </p:cNvPr>
          <p:cNvSpPr/>
          <p:nvPr/>
        </p:nvSpPr>
        <p:spPr>
          <a:xfrm>
            <a:off x="3306505" y="1728351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打造一個更像樣的 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web app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 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!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CF8D59FC-1D6D-43C1-B564-E85178E8B7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96" y="2430491"/>
            <a:ext cx="4875860" cy="3894805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="" xmlns:a16="http://schemas.microsoft.com/office/drawing/2014/main" id="{B9C0A7A0-F931-4EA1-951F-9A97F3EA3664}"/>
              </a:ext>
            </a:extLst>
          </p:cNvPr>
          <p:cNvGrpSpPr/>
          <p:nvPr/>
        </p:nvGrpSpPr>
        <p:grpSpPr>
          <a:xfrm>
            <a:off x="547745" y="3429000"/>
            <a:ext cx="5584768" cy="857298"/>
            <a:chOff x="470457" y="4702987"/>
            <a:chExt cx="9272337" cy="857298"/>
          </a:xfrm>
        </p:grpSpPr>
        <p:sp>
          <p:nvSpPr>
            <p:cNvPr id="8" name="文字方塊 7">
              <a:extLst>
                <a:ext uri="{FF2B5EF4-FFF2-40B4-BE49-F238E27FC236}">
                  <a16:creationId xmlns="" xmlns:a16="http://schemas.microsoft.com/office/drawing/2014/main" id="{7AD16A74-FEA2-4C02-B328-7C294418369E}"/>
                </a:ext>
              </a:extLst>
            </p:cNvPr>
            <p:cNvSpPr txBox="1"/>
            <p:nvPr/>
          </p:nvSpPr>
          <p:spPr>
            <a:xfrm>
              <a:off x="566710" y="4702987"/>
              <a:ext cx="9160042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再度出現一個神秘網址，可以用任何裝置的瀏覽器打開 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!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5607F4A8-45E0-4550-86E0-6D42C7DA2ECD}"/>
                </a:ext>
              </a:extLst>
            </p:cNvPr>
            <p:cNvSpPr/>
            <p:nvPr/>
          </p:nvSpPr>
          <p:spPr>
            <a:xfrm>
              <a:off x="470457" y="4719029"/>
              <a:ext cx="9272337" cy="841256"/>
            </a:xfrm>
            <a:prstGeom prst="rect">
              <a:avLst/>
            </a:prstGeom>
            <a:noFill/>
            <a:ln w="38100" cap="flat">
              <a:solidFill>
                <a:srgbClr val="99DDC6"/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99555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9CB4F019-90C6-4BCD-8063-72574E4C4B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冒險旅程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3B003C0-9A24-4239-B92D-FEC6F13D5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60000"/>
              </a:lnSpc>
              <a:buFontTx/>
              <a:buAutoNum type="arabicPeriod"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學會用 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Gradio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之後，是不是燃起了要自己打造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app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的欲望呢？打造一個你自己的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app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，尤其看看能不能研究出更有趣的輸入或輸出元件的使用。</a:t>
            </a:r>
          </a:p>
          <a:p>
            <a:pPr marL="514350" indent="-514350">
              <a:lnSpc>
                <a:spcPct val="160000"/>
              </a:lnSpc>
              <a:buAutoNum type="arabicPeriod"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8B12A5E8-C4F2-4B56-9D80-1A6248F59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906" y="5219540"/>
            <a:ext cx="907788" cy="987219"/>
          </a:xfrm>
          <a:prstGeom prst="rect">
            <a:avLst/>
          </a:prstGeom>
        </p:spPr>
      </p:pic>
      <p:sp>
        <p:nvSpPr>
          <p:cNvPr id="7" name="幻燈片編號">
            <a:extLst>
              <a:ext uri="{FF2B5EF4-FFF2-40B4-BE49-F238E27FC236}">
                <a16:creationId xmlns="" xmlns:a16="http://schemas.microsoft.com/office/drawing/2014/main" id="{9E8F7718-31C8-4ADA-B0AB-ADC66F40C90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8" y="6387706"/>
            <a:ext cx="240451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14</a:t>
            </a:fld>
            <a:endParaRPr kern="0" dirty="0"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38475747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2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超酷炫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Gradio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套件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9F785D9F-6007-4017-B362-8A2957161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打造自己的互動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APP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="" xmlns:a16="http://schemas.microsoft.com/office/drawing/2014/main" id="{633A3BDD-1A08-4730-A840-55F201ECE2D9}"/>
              </a:ext>
            </a:extLst>
          </p:cNvPr>
          <p:cNvGrpSpPr/>
          <p:nvPr/>
        </p:nvGrpSpPr>
        <p:grpSpPr>
          <a:xfrm>
            <a:off x="2480271" y="2560372"/>
            <a:ext cx="6663730" cy="3767248"/>
            <a:chOff x="5857356" y="3212439"/>
            <a:chExt cx="14047082" cy="8036319"/>
          </a:xfrm>
        </p:grpSpPr>
        <p:pic>
          <p:nvPicPr>
            <p:cNvPr id="11" name="截圖 2022-03-06 上午11.54.48.png" descr="截圖 2022-03-06 上午11.54.48.png">
              <a:extLst>
                <a:ext uri="{FF2B5EF4-FFF2-40B4-BE49-F238E27FC236}">
                  <a16:creationId xmlns="" xmlns:a16="http://schemas.microsoft.com/office/drawing/2014/main" id="{6CFA0329-3A43-459A-AF4E-A792FA4FF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675123" y="7430331"/>
              <a:ext cx="8229315" cy="287427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" name="mc01.png" descr="mc01.png">
              <a:extLst>
                <a:ext uri="{FF2B5EF4-FFF2-40B4-BE49-F238E27FC236}">
                  <a16:creationId xmlns="" xmlns:a16="http://schemas.microsoft.com/office/drawing/2014/main" id="{594C4A2B-88D6-42A4-B2B9-7AAB4CC11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857356" y="4339957"/>
              <a:ext cx="5397501" cy="69088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5" name="泡泡引言框">
              <a:extLst>
                <a:ext uri="{FF2B5EF4-FFF2-40B4-BE49-F238E27FC236}">
                  <a16:creationId xmlns="" xmlns:a16="http://schemas.microsoft.com/office/drawing/2014/main" id="{562ABBAF-C8C6-4C1E-A8D8-69371774380D}"/>
                </a:ext>
              </a:extLst>
            </p:cNvPr>
            <p:cNvSpPr/>
            <p:nvPr/>
          </p:nvSpPr>
          <p:spPr>
            <a:xfrm>
              <a:off x="11176706" y="3212439"/>
              <a:ext cx="5646341" cy="3692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8" y="0"/>
                  </a:moveTo>
                  <a:cubicBezTo>
                    <a:pt x="1101" y="0"/>
                    <a:pt x="0" y="1683"/>
                    <a:pt x="0" y="3759"/>
                  </a:cubicBezTo>
                  <a:lnTo>
                    <a:pt x="0" y="14070"/>
                  </a:lnTo>
                  <a:cubicBezTo>
                    <a:pt x="0" y="16146"/>
                    <a:pt x="1101" y="17829"/>
                    <a:pt x="2458" y="17829"/>
                  </a:cubicBezTo>
                  <a:lnTo>
                    <a:pt x="3399" y="17829"/>
                  </a:lnTo>
                  <a:lnTo>
                    <a:pt x="1271" y="21600"/>
                  </a:lnTo>
                  <a:lnTo>
                    <a:pt x="5083" y="17829"/>
                  </a:lnTo>
                  <a:lnTo>
                    <a:pt x="19142" y="17829"/>
                  </a:lnTo>
                  <a:cubicBezTo>
                    <a:pt x="20499" y="17829"/>
                    <a:pt x="21600" y="16146"/>
                    <a:pt x="21600" y="14070"/>
                  </a:cubicBezTo>
                  <a:lnTo>
                    <a:pt x="21600" y="3759"/>
                  </a:lnTo>
                  <a:cubicBezTo>
                    <a:pt x="21600" y="1683"/>
                    <a:pt x="20499" y="0"/>
                    <a:pt x="19142" y="0"/>
                  </a:cubicBezTo>
                  <a:lnTo>
                    <a:pt x="2458" y="0"/>
                  </a:lnTo>
                  <a:close/>
                </a:path>
              </a:pathLst>
            </a:custGeom>
            <a:solidFill>
              <a:srgbClr val="FFFFFF"/>
            </a:solidFill>
            <a:ln w="508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lnSpc>
                  <a:spcPct val="80000"/>
                </a:lnSpc>
                <a:defRPr sz="6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" name="簡單好用, 神速打造你的 web app!">
              <a:extLst>
                <a:ext uri="{FF2B5EF4-FFF2-40B4-BE49-F238E27FC236}">
                  <a16:creationId xmlns="" xmlns:a16="http://schemas.microsoft.com/office/drawing/2014/main" id="{64E35854-EBF5-4479-BA52-11743930FA6D}"/>
                </a:ext>
              </a:extLst>
            </p:cNvPr>
            <p:cNvSpPr txBox="1"/>
            <p:nvPr/>
          </p:nvSpPr>
          <p:spPr>
            <a:xfrm>
              <a:off x="11728260" y="3353000"/>
              <a:ext cx="4543233" cy="26713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71437" tIns="71437" rIns="71437" bIns="71437" anchor="ctr">
              <a:spAutoFit/>
            </a:bodyPr>
            <a:lstStyle/>
            <a:p>
              <a:r>
                <a:rPr sz="2400" b="1" dirty="0" err="1">
                  <a:latin typeface="微軟正黑體" pitchFamily="34" charset="-120"/>
                  <a:ea typeface="微軟正黑體" pitchFamily="34" charset="-120"/>
                </a:rPr>
                <a:t>簡單好用</a:t>
              </a:r>
              <a:r>
                <a:rPr sz="2400" b="1" dirty="0">
                  <a:latin typeface="微軟正黑體" pitchFamily="34" charset="-120"/>
                  <a:ea typeface="微軟正黑體" pitchFamily="34" charset="-120"/>
                </a:rPr>
                <a:t>, </a:t>
              </a:r>
              <a:r>
                <a:rPr sz="2400" b="1" dirty="0" err="1">
                  <a:latin typeface="微軟正黑體" pitchFamily="34" charset="-120"/>
                  <a:ea typeface="微軟正黑體" pitchFamily="34" charset="-120"/>
                </a:rPr>
                <a:t>神速打造你的</a:t>
              </a:r>
              <a:r>
                <a:rPr sz="2400" b="1" dirty="0">
                  <a:latin typeface="微軟正黑體" pitchFamily="34" charset="-120"/>
                  <a:ea typeface="微軟正黑體" pitchFamily="34" charset="-120"/>
                </a:rPr>
                <a:t> web app!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68135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322D51F7-6DD3-4180-8A0C-A22167CF4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" t="69458" r="401" b="1462"/>
          <a:stretch/>
        </p:blipFill>
        <p:spPr>
          <a:xfrm>
            <a:off x="295595" y="4783178"/>
            <a:ext cx="10023566" cy="1126674"/>
          </a:xfrm>
          <a:prstGeom prst="rect">
            <a:avLst/>
          </a:prstGeom>
        </p:spPr>
      </p:pic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3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一樣是有函式，就能互動！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Gradio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版的函式要用 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return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回傳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3B409E4D-C762-4265-9E27-B99D1A480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" t="1786" b="35505"/>
          <a:stretch/>
        </p:blipFill>
        <p:spPr>
          <a:xfrm>
            <a:off x="295595" y="2353611"/>
            <a:ext cx="10077898" cy="2429567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="" xmlns:a16="http://schemas.microsoft.com/office/drawing/2014/main" id="{9F681140-C0F2-466F-AC17-EC98DCE2F615}"/>
              </a:ext>
            </a:extLst>
          </p:cNvPr>
          <p:cNvSpPr/>
          <p:nvPr/>
        </p:nvSpPr>
        <p:spPr>
          <a:xfrm>
            <a:off x="1018903" y="4146363"/>
            <a:ext cx="1120471" cy="636815"/>
          </a:xfrm>
          <a:prstGeom prst="ellipse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="" xmlns:a16="http://schemas.microsoft.com/office/drawing/2014/main" id="{D502709E-19A7-4908-9F75-FC9E00B78315}"/>
              </a:ext>
            </a:extLst>
          </p:cNvPr>
          <p:cNvGrpSpPr/>
          <p:nvPr/>
        </p:nvGrpSpPr>
        <p:grpSpPr>
          <a:xfrm>
            <a:off x="6976130" y="2782423"/>
            <a:ext cx="3748962" cy="2746194"/>
            <a:chOff x="4924115" y="3299367"/>
            <a:chExt cx="4375817" cy="2331595"/>
          </a:xfrm>
        </p:grpSpPr>
        <p:sp>
          <p:nvSpPr>
            <p:cNvPr id="11" name="泡泡引言框">
              <a:extLst>
                <a:ext uri="{FF2B5EF4-FFF2-40B4-BE49-F238E27FC236}">
                  <a16:creationId xmlns="" xmlns:a16="http://schemas.microsoft.com/office/drawing/2014/main" id="{FC06F21E-F72F-4946-95C5-E917BEF9E254}"/>
                </a:ext>
              </a:extLst>
            </p:cNvPr>
            <p:cNvSpPr/>
            <p:nvPr/>
          </p:nvSpPr>
          <p:spPr>
            <a:xfrm>
              <a:off x="4924115" y="3299367"/>
              <a:ext cx="4375817" cy="2293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4" y="0"/>
                  </a:moveTo>
                  <a:cubicBezTo>
                    <a:pt x="584" y="0"/>
                    <a:pt x="0" y="2183"/>
                    <a:pt x="0" y="4873"/>
                  </a:cubicBezTo>
                  <a:lnTo>
                    <a:pt x="0" y="16732"/>
                  </a:lnTo>
                  <a:cubicBezTo>
                    <a:pt x="0" y="19422"/>
                    <a:pt x="584" y="21600"/>
                    <a:pt x="1304" y="21600"/>
                  </a:cubicBezTo>
                  <a:lnTo>
                    <a:pt x="18934" y="21600"/>
                  </a:lnTo>
                  <a:cubicBezTo>
                    <a:pt x="19495" y="21600"/>
                    <a:pt x="19970" y="20268"/>
                    <a:pt x="20154" y="18409"/>
                  </a:cubicBezTo>
                  <a:lnTo>
                    <a:pt x="21600" y="18590"/>
                  </a:lnTo>
                  <a:lnTo>
                    <a:pt x="20235" y="16862"/>
                  </a:lnTo>
                  <a:cubicBezTo>
                    <a:pt x="20235" y="16818"/>
                    <a:pt x="20238" y="16777"/>
                    <a:pt x="20238" y="16732"/>
                  </a:cubicBezTo>
                  <a:lnTo>
                    <a:pt x="20238" y="4873"/>
                  </a:lnTo>
                  <a:cubicBezTo>
                    <a:pt x="20238" y="2183"/>
                    <a:pt x="19654" y="0"/>
                    <a:pt x="18934" y="0"/>
                  </a:cubicBezTo>
                  <a:lnTo>
                    <a:pt x="1304" y="0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700" b="1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把 egg 這個串列裡的字串，用「連結字串」連結起來!">
              <a:extLst>
                <a:ext uri="{FF2B5EF4-FFF2-40B4-BE49-F238E27FC236}">
                  <a16:creationId xmlns="" xmlns:a16="http://schemas.microsoft.com/office/drawing/2014/main" id="{1CC7264C-63AA-402B-B8A4-85FD7E3D1ACC}"/>
                </a:ext>
              </a:extLst>
            </p:cNvPr>
            <p:cNvSpPr txBox="1"/>
            <p:nvPr/>
          </p:nvSpPr>
          <p:spPr>
            <a:xfrm>
              <a:off x="5118090" y="3348847"/>
              <a:ext cx="3662339" cy="228211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和上一單元的</a:t>
              </a:r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BMI </a:t>
              </a:r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計算程式好像有</a:t>
              </a:r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87 </a:t>
              </a:r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分像，唯一不同的地方</a:t>
              </a:r>
              <a:r>
                <a:rPr lang="en-US" altLang="zh-TW" sz="2800" b="1" dirty="0" err="1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Gradio</a:t>
              </a:r>
              <a:r>
                <a:rPr lang="en-US" altLang="zh-TW" sz="28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28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要求輸出一定要用</a:t>
              </a:r>
              <a:r>
                <a:rPr lang="en-US" altLang="zh-TW" sz="28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return </a:t>
              </a:r>
              <a:r>
                <a:rPr lang="zh-TW" altLang="en-US" sz="28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回傳</a:t>
              </a:r>
              <a:r>
                <a:rPr lang="en-US" altLang="zh-TW" sz="28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!</a:t>
              </a:r>
              <a:endParaRPr sz="28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F1F6C792-60DE-4E7A-837A-F149777F00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065" y="4251996"/>
            <a:ext cx="1492036" cy="209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7995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4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Gradio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套件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安裝 </a:t>
            </a:r>
            <a:r>
              <a:rPr lang="en-US" altLang="zh-TW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Gradio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套件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3B02286F-F4EE-49B5-AA80-260002ED5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78" y="2349377"/>
            <a:ext cx="11144255" cy="8952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CDD577BB-B267-4BAE-9B8D-CE4814A55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6"/>
          <a:stretch/>
        </p:blipFill>
        <p:spPr>
          <a:xfrm>
            <a:off x="327678" y="4150711"/>
            <a:ext cx="11038800" cy="905662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="" xmlns:a16="http://schemas.microsoft.com/office/drawing/2014/main" id="{13763432-96D4-4C5F-AE03-A98781B8B601}"/>
              </a:ext>
            </a:extLst>
          </p:cNvPr>
          <p:cNvGrpSpPr/>
          <p:nvPr/>
        </p:nvGrpSpPr>
        <p:grpSpPr>
          <a:xfrm>
            <a:off x="417322" y="4875164"/>
            <a:ext cx="4473047" cy="850606"/>
            <a:chOff x="297903" y="4096309"/>
            <a:chExt cx="7828545" cy="850606"/>
          </a:xfrm>
        </p:grpSpPr>
        <p:sp>
          <p:nvSpPr>
            <p:cNvPr id="12" name="等腰三角形 11">
              <a:extLst>
                <a:ext uri="{FF2B5EF4-FFF2-40B4-BE49-F238E27FC236}">
                  <a16:creationId xmlns="" xmlns:a16="http://schemas.microsoft.com/office/drawing/2014/main" id="{E9DF75A9-6357-4479-AC6C-6B3461C0FC6A}"/>
                </a:ext>
              </a:extLst>
            </p:cNvPr>
            <p:cNvSpPr/>
            <p:nvPr/>
          </p:nvSpPr>
          <p:spPr>
            <a:xfrm rot="492101">
              <a:off x="5558829" y="4096309"/>
              <a:ext cx="859811" cy="659309"/>
            </a:xfrm>
            <a:prstGeom prst="triangle">
              <a:avLst/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3" name="語音泡泡: 圓角矩形 12">
              <a:extLst>
                <a:ext uri="{FF2B5EF4-FFF2-40B4-BE49-F238E27FC236}">
                  <a16:creationId xmlns="" xmlns:a16="http://schemas.microsoft.com/office/drawing/2014/main" id="{B57DB66B-A424-4AC9-B093-D1EA16ADB729}"/>
                </a:ext>
              </a:extLst>
            </p:cNvPr>
            <p:cNvSpPr/>
            <p:nvPr/>
          </p:nvSpPr>
          <p:spPr>
            <a:xfrm>
              <a:off x="297903" y="4440104"/>
              <a:ext cx="7828545" cy="506811"/>
            </a:xfrm>
            <a:prstGeom prst="wedgeRoundRectCallout">
              <a:avLst>
                <a:gd name="adj1" fmla="val -40939"/>
                <a:gd name="adj2" fmla="val -3215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b="1" dirty="0" err="1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Gradio</a:t>
              </a:r>
              <a:r>
                <a:rPr lang="en-US" altLang="zh-TW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官方推薦用 </a:t>
              </a:r>
              <a:r>
                <a:rPr lang="en-US" altLang="zh-TW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gr </a:t>
              </a:r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當縮寫</a:t>
              </a:r>
              <a:endParaRPr lang="zh-TW" altLang="en-US" sz="24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="" xmlns:a16="http://schemas.microsoft.com/office/drawing/2014/main" id="{FECFE297-2709-4865-BB04-4BC2FBAF6E67}"/>
              </a:ext>
            </a:extLst>
          </p:cNvPr>
          <p:cNvGrpSpPr/>
          <p:nvPr/>
        </p:nvGrpSpPr>
        <p:grpSpPr>
          <a:xfrm>
            <a:off x="348152" y="3038357"/>
            <a:ext cx="4473047" cy="899047"/>
            <a:chOff x="297903" y="4047868"/>
            <a:chExt cx="7828545" cy="899047"/>
          </a:xfrm>
        </p:grpSpPr>
        <p:sp>
          <p:nvSpPr>
            <p:cNvPr id="15" name="等腰三角形 14">
              <a:extLst>
                <a:ext uri="{FF2B5EF4-FFF2-40B4-BE49-F238E27FC236}">
                  <a16:creationId xmlns="" xmlns:a16="http://schemas.microsoft.com/office/drawing/2014/main" id="{8D22534A-1BB2-461B-BBC9-FFC5D6A74BF9}"/>
                </a:ext>
              </a:extLst>
            </p:cNvPr>
            <p:cNvSpPr/>
            <p:nvPr/>
          </p:nvSpPr>
          <p:spPr>
            <a:xfrm>
              <a:off x="418962" y="4047868"/>
              <a:ext cx="859811" cy="659309"/>
            </a:xfrm>
            <a:prstGeom prst="triangle">
              <a:avLst/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6" name="語音泡泡: 圓角矩形 15">
              <a:extLst>
                <a:ext uri="{FF2B5EF4-FFF2-40B4-BE49-F238E27FC236}">
                  <a16:creationId xmlns="" xmlns:a16="http://schemas.microsoft.com/office/drawing/2014/main" id="{6F37C489-1BFD-4270-9509-B8C7A203ECE6}"/>
                </a:ext>
              </a:extLst>
            </p:cNvPr>
            <p:cNvSpPr/>
            <p:nvPr/>
          </p:nvSpPr>
          <p:spPr>
            <a:xfrm>
              <a:off x="297903" y="4440104"/>
              <a:ext cx="7828545" cy="506811"/>
            </a:xfrm>
            <a:prstGeom prst="wedgeRoundRectCallout">
              <a:avLst>
                <a:gd name="adj1" fmla="val -40939"/>
                <a:gd name="adj2" fmla="val -3215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驚嘆號的意思是執行系統指令</a:t>
              </a:r>
              <a:endParaRPr lang="en-US" altLang="zh-TW" sz="24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D81348E8-9D93-4642-AD6F-A7BAF9D20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542" y="3980796"/>
            <a:ext cx="2424190" cy="2358671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="" xmlns:a16="http://schemas.microsoft.com/office/drawing/2014/main" id="{3809D285-5861-4406-BD51-107EDBF933A6}"/>
              </a:ext>
            </a:extLst>
          </p:cNvPr>
          <p:cNvGrpSpPr/>
          <p:nvPr/>
        </p:nvGrpSpPr>
        <p:grpSpPr>
          <a:xfrm>
            <a:off x="6161557" y="2802274"/>
            <a:ext cx="3380532" cy="2423444"/>
            <a:chOff x="3564860" y="3516662"/>
            <a:chExt cx="3945783" cy="2057571"/>
          </a:xfrm>
        </p:grpSpPr>
        <p:sp>
          <p:nvSpPr>
            <p:cNvPr id="18" name="泡泡引言框">
              <a:extLst>
                <a:ext uri="{FF2B5EF4-FFF2-40B4-BE49-F238E27FC236}">
                  <a16:creationId xmlns="" xmlns:a16="http://schemas.microsoft.com/office/drawing/2014/main" id="{CE3380CC-02A9-4DF6-ADD3-BA89C10FDDDB}"/>
                </a:ext>
              </a:extLst>
            </p:cNvPr>
            <p:cNvSpPr/>
            <p:nvPr/>
          </p:nvSpPr>
          <p:spPr>
            <a:xfrm>
              <a:off x="3564860" y="3516662"/>
              <a:ext cx="3945783" cy="2057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4" y="0"/>
                  </a:moveTo>
                  <a:cubicBezTo>
                    <a:pt x="584" y="0"/>
                    <a:pt x="0" y="2183"/>
                    <a:pt x="0" y="4873"/>
                  </a:cubicBezTo>
                  <a:lnTo>
                    <a:pt x="0" y="16732"/>
                  </a:lnTo>
                  <a:cubicBezTo>
                    <a:pt x="0" y="19422"/>
                    <a:pt x="584" y="21600"/>
                    <a:pt x="1304" y="21600"/>
                  </a:cubicBezTo>
                  <a:lnTo>
                    <a:pt x="18934" y="21600"/>
                  </a:lnTo>
                  <a:cubicBezTo>
                    <a:pt x="19495" y="21600"/>
                    <a:pt x="19970" y="20268"/>
                    <a:pt x="20154" y="18409"/>
                  </a:cubicBezTo>
                  <a:lnTo>
                    <a:pt x="21600" y="18590"/>
                  </a:lnTo>
                  <a:lnTo>
                    <a:pt x="20235" y="16862"/>
                  </a:lnTo>
                  <a:cubicBezTo>
                    <a:pt x="20235" y="16818"/>
                    <a:pt x="20238" y="16777"/>
                    <a:pt x="20238" y="16732"/>
                  </a:cubicBezTo>
                  <a:lnTo>
                    <a:pt x="20238" y="4873"/>
                  </a:lnTo>
                  <a:cubicBezTo>
                    <a:pt x="20238" y="2183"/>
                    <a:pt x="19654" y="0"/>
                    <a:pt x="18934" y="0"/>
                  </a:cubicBezTo>
                  <a:lnTo>
                    <a:pt x="1304" y="0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700" b="1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把 egg 這個串列裡的字串，用「連結字串」連結起來!">
              <a:extLst>
                <a:ext uri="{FF2B5EF4-FFF2-40B4-BE49-F238E27FC236}">
                  <a16:creationId xmlns="" xmlns:a16="http://schemas.microsoft.com/office/drawing/2014/main" id="{F2AD4A76-AFEF-4BAC-8233-DB948D52BCA2}"/>
                </a:ext>
              </a:extLst>
            </p:cNvPr>
            <p:cNvSpPr txBox="1"/>
            <p:nvPr/>
          </p:nvSpPr>
          <p:spPr>
            <a:xfrm>
              <a:off x="3828336" y="3763896"/>
              <a:ext cx="3418830" cy="1550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裝在自己的電腦只需要裝一次就好，</a:t>
              </a:r>
              <a:r>
                <a:rPr lang="zh-TW" altLang="en-US" sz="28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平常在終端機</a:t>
              </a:r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裡裝就行</a:t>
              </a:r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!</a:t>
              </a:r>
              <a:endParaRPr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02282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5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瞬間完成一個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App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建立互動介面 </a:t>
            </a:r>
            <a:r>
              <a:rPr lang="en-US" altLang="zh-TW" sz="2800" b="1" kern="0" dirty="0" err="1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iface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A359372A-3B72-4061-9DC2-737AE364F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15" y="2533534"/>
            <a:ext cx="11201065" cy="62637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9B3C4889-9770-4B33-ABE2-92578E76D4E0}"/>
              </a:ext>
            </a:extLst>
          </p:cNvPr>
          <p:cNvSpPr txBox="1"/>
          <p:nvPr/>
        </p:nvSpPr>
        <p:spPr>
          <a:xfrm>
            <a:off x="566710" y="3217616"/>
            <a:ext cx="6908911" cy="1179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defTabSz="2438338" hangingPunct="0">
              <a:lnSpc>
                <a:spcPts val="3000"/>
              </a:lnSpc>
              <a:spcBef>
                <a:spcPts val="1200"/>
              </a:spcBef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en-US" altLang="zh-TW" sz="24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inputs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輸入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defTabSz="2438338" hangingPunct="0">
              <a:lnSpc>
                <a:spcPts val="3000"/>
              </a:lnSpc>
              <a:spcBef>
                <a:spcPts val="1200"/>
              </a:spcBef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en-US" altLang="zh-TW" sz="24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outputs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="" xmlns:a16="http://schemas.microsoft.com/office/drawing/2014/main" id="{D85FA754-3027-49A2-8044-A75DC4EA3BF3}"/>
              </a:ext>
            </a:extLst>
          </p:cNvPr>
          <p:cNvGrpSpPr/>
          <p:nvPr/>
        </p:nvGrpSpPr>
        <p:grpSpPr>
          <a:xfrm>
            <a:off x="470457" y="4702987"/>
            <a:ext cx="9272337" cy="857298"/>
            <a:chOff x="470457" y="4702987"/>
            <a:chExt cx="9272337" cy="857298"/>
          </a:xfrm>
        </p:grpSpPr>
        <p:sp>
          <p:nvSpPr>
            <p:cNvPr id="6" name="文字方塊 5">
              <a:extLst>
                <a:ext uri="{FF2B5EF4-FFF2-40B4-BE49-F238E27FC236}">
                  <a16:creationId xmlns="" xmlns:a16="http://schemas.microsoft.com/office/drawing/2014/main" id="{6C05021A-9E9F-40D1-A22E-C9606331EA91}"/>
                </a:ext>
              </a:extLst>
            </p:cNvPr>
            <p:cNvSpPr txBox="1"/>
            <p:nvPr/>
          </p:nvSpPr>
          <p:spPr>
            <a:xfrm>
              <a:off x="566710" y="4702987"/>
              <a:ext cx="9160042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我們的例子中，</a:t>
              </a:r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輸入是數字，輸出是文字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也可以看到，如果</a:t>
              </a:r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輸入或是輸出大於一個，就要用串列串起來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3876D5B4-82F5-4A7A-A3C7-28BC0D1FFB9C}"/>
                </a:ext>
              </a:extLst>
            </p:cNvPr>
            <p:cNvSpPr/>
            <p:nvPr/>
          </p:nvSpPr>
          <p:spPr>
            <a:xfrm>
              <a:off x="470457" y="4719029"/>
              <a:ext cx="9272337" cy="841256"/>
            </a:xfrm>
            <a:prstGeom prst="rect">
              <a:avLst/>
            </a:prstGeom>
            <a:noFill/>
            <a:ln w="38100" cap="flat">
              <a:solidFill>
                <a:srgbClr val="99DDC6"/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74023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6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瞬間完成一個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App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TW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Launch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上架 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web app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138FC614-879C-4D5D-9147-F91722E2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41" y="2434787"/>
            <a:ext cx="11201065" cy="6502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C3466A49-B5A5-4637-87C0-1432F5EA8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09" y="3149180"/>
            <a:ext cx="7620392" cy="240042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790F2EB2-3950-489F-B4D2-EE0735A3B221}"/>
              </a:ext>
            </a:extLst>
          </p:cNvPr>
          <p:cNvSpPr/>
          <p:nvPr/>
        </p:nvSpPr>
        <p:spPr>
          <a:xfrm>
            <a:off x="3192379" y="4122821"/>
            <a:ext cx="3352800" cy="390479"/>
          </a:xfrm>
          <a:prstGeom prst="rect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="" xmlns:a16="http://schemas.microsoft.com/office/drawing/2014/main" id="{40465480-CB88-4273-BE69-209EBD284F3A}"/>
              </a:ext>
            </a:extLst>
          </p:cNvPr>
          <p:cNvGrpSpPr/>
          <p:nvPr/>
        </p:nvGrpSpPr>
        <p:grpSpPr>
          <a:xfrm>
            <a:off x="6545179" y="3832758"/>
            <a:ext cx="5132356" cy="854269"/>
            <a:chOff x="-855993" y="4266373"/>
            <a:chExt cx="8982441" cy="854269"/>
          </a:xfrm>
        </p:grpSpPr>
        <p:sp>
          <p:nvSpPr>
            <p:cNvPr id="12" name="等腰三角形 11">
              <a:extLst>
                <a:ext uri="{FF2B5EF4-FFF2-40B4-BE49-F238E27FC236}">
                  <a16:creationId xmlns="" xmlns:a16="http://schemas.microsoft.com/office/drawing/2014/main" id="{24A022F0-AAAC-402C-92B4-2B0A59E27294}"/>
                </a:ext>
              </a:extLst>
            </p:cNvPr>
            <p:cNvSpPr/>
            <p:nvPr/>
          </p:nvSpPr>
          <p:spPr>
            <a:xfrm rot="16200000">
              <a:off x="-474285" y="4116561"/>
              <a:ext cx="390479" cy="1153896"/>
            </a:xfrm>
            <a:prstGeom prst="triangle">
              <a:avLst/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3" name="語音泡泡: 圓角矩形 12">
              <a:extLst>
                <a:ext uri="{FF2B5EF4-FFF2-40B4-BE49-F238E27FC236}">
                  <a16:creationId xmlns="" xmlns:a16="http://schemas.microsoft.com/office/drawing/2014/main" id="{D76F70DC-37C3-4850-AFA5-8B905495CF4E}"/>
                </a:ext>
              </a:extLst>
            </p:cNvPr>
            <p:cNvSpPr/>
            <p:nvPr/>
          </p:nvSpPr>
          <p:spPr>
            <a:xfrm>
              <a:off x="297903" y="4266373"/>
              <a:ext cx="7828545" cy="854269"/>
            </a:xfrm>
            <a:prstGeom prst="wedgeRoundRectCallout">
              <a:avLst>
                <a:gd name="adj1" fmla="val -40939"/>
                <a:gd name="adj2" fmla="val -3215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Microsoft Sans Serif"/>
                </a:rPr>
                <a:t>連結是隨機出現的，所以編號會不一樣</a:t>
              </a:r>
              <a:r>
                <a:rPr lang="en-US" altLang="zh-TW" sz="2400" b="1" dirty="0">
                  <a:solidFill>
                    <a:srgbClr val="0A6FB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Microsoft Sans Serif"/>
                </a:rPr>
                <a:t>!</a:t>
              </a:r>
              <a:endParaRPr lang="zh-TW" altLang="en-US" sz="24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51288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E7CA1798-2F15-48CB-9C77-8251D6F5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90" y="2483947"/>
            <a:ext cx="11328966" cy="654444"/>
          </a:xfrm>
          <a:prstGeom prst="rect">
            <a:avLst/>
          </a:prstGeom>
        </p:spPr>
      </p:pic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7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瞬間完成一個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App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把連結分享給朋友們炫耀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</a:rPr>
              <a:t>!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36BB5F9F-BA37-4009-8B2D-5E23F01C7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922" y="2518810"/>
            <a:ext cx="4322580" cy="336067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5FCE5D8F-2EEB-41EC-9D54-5A954F850ECF}"/>
              </a:ext>
            </a:extLst>
          </p:cNvPr>
          <p:cNvSpPr txBox="1"/>
          <p:nvPr/>
        </p:nvSpPr>
        <p:spPr>
          <a:xfrm>
            <a:off x="472124" y="3521972"/>
            <a:ext cx="639386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參數要設</a:t>
            </a:r>
            <a:r>
              <a:rPr lang="en-US" altLang="zh-TW" sz="24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share=True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，別人才看得到哦。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  <a:sym typeface="Microsoft Sans Serif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5F1517A0-67E4-491A-8EB5-302711F24075}"/>
              </a:ext>
            </a:extLst>
          </p:cNvPr>
          <p:cNvSpPr/>
          <p:nvPr/>
        </p:nvSpPr>
        <p:spPr>
          <a:xfrm>
            <a:off x="415319" y="3357894"/>
            <a:ext cx="5782372" cy="841256"/>
          </a:xfrm>
          <a:prstGeom prst="rect">
            <a:avLst/>
          </a:prstGeom>
          <a:noFill/>
          <a:ln w="38100" cap="flat">
            <a:solidFill>
              <a:srgbClr val="99DDC6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5764057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8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05 </a:t>
            </a:r>
            <a:r>
              <a:rPr lang="zh-TW" altLang="en-US" dirty="0"/>
              <a:t>怎麼知道</a:t>
            </a:r>
            <a:r>
              <a:rPr lang="en-US" altLang="zh-TW" dirty="0" err="1"/>
              <a:t>Gradio</a:t>
            </a:r>
            <a:r>
              <a:rPr lang="en-US" altLang="zh-TW" dirty="0"/>
              <a:t> </a:t>
            </a:r>
            <a:r>
              <a:rPr lang="zh-TW" altLang="en-US" dirty="0"/>
              <a:t>有哪些輸入輸出選項？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9F785D9F-6007-4017-B362-8A2957161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3306505" y="1633024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Gradio</a:t>
            </a:r>
            <a:r>
              <a:rPr 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官方說明更多超炫示範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65608941-6107-437E-BED1-0F9657723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504" y="4082353"/>
            <a:ext cx="1645296" cy="1661428"/>
          </a:xfrm>
          <a:prstGeom prst="rect">
            <a:avLst/>
          </a:prstGeom>
        </p:spPr>
      </p:pic>
      <p:sp>
        <p:nvSpPr>
          <p:cNvPr id="11" name="https://www.anaconda.com/products/individual">
            <a:extLst>
              <a:ext uri="{FF2B5EF4-FFF2-40B4-BE49-F238E27FC236}">
                <a16:creationId xmlns="" xmlns:a16="http://schemas.microsoft.com/office/drawing/2014/main" id="{A167CE6F-4B26-40D8-99F4-9048B8F55287}"/>
              </a:ext>
            </a:extLst>
          </p:cNvPr>
          <p:cNvSpPr txBox="1"/>
          <p:nvPr/>
        </p:nvSpPr>
        <p:spPr>
          <a:xfrm>
            <a:off x="685857" y="5828247"/>
            <a:ext cx="1051560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1200"/>
              </a:spcBef>
              <a:defRPr sz="6500" b="1">
                <a:solidFill>
                  <a:srgbClr val="2680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lvl="0" algn="ctr" hangingPunct="0">
              <a:defRPr/>
            </a:pPr>
            <a:r>
              <a:rPr lang="en-US" altLang="zh-TW" sz="2800" dirty="0">
                <a:hlinkClick r:id="rId3"/>
              </a:rPr>
              <a:t>https://gradio.app/docs/</a:t>
            </a:r>
            <a:endParaRPr sz="2800" dirty="0"/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C9C78533-A4E6-447A-AF74-BF462A4AB5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 t="5060" r="3153" b="10074"/>
          <a:stretch/>
        </p:blipFill>
        <p:spPr>
          <a:xfrm>
            <a:off x="2807998" y="2231119"/>
            <a:ext cx="6576002" cy="359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1586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966276DD-67A7-43C9-BB97-E7F231EC6A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cs typeface="Microsoft Sans Serif"/>
                <a:sym typeface="Microsoft Sans Serif"/>
              </a:rPr>
              <a:pPr hangingPunct="0"/>
              <a:t>9</a:t>
            </a:fld>
            <a:endParaRPr kern="0" dirty="0">
              <a:cs typeface="Microsoft Sans Serif"/>
              <a:sym typeface="Microsoft Sans Serif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="" xmlns:a16="http://schemas.microsoft.com/office/drawing/2014/main" id="{F5F9284F-02F5-4D45-8EE8-6A0D4F861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05 </a:t>
            </a:r>
            <a:r>
              <a:rPr lang="zh-TW" altLang="en-US" dirty="0"/>
              <a:t>怎麼知道</a:t>
            </a:r>
            <a:r>
              <a:rPr lang="en-US" altLang="zh-TW" dirty="0" err="1"/>
              <a:t>Gradio</a:t>
            </a:r>
            <a:r>
              <a:rPr lang="en-US" altLang="zh-TW" dirty="0"/>
              <a:t> </a:t>
            </a:r>
            <a:r>
              <a:rPr lang="zh-TW" altLang="en-US" dirty="0"/>
              <a:t>有哪些輸入輸出選項？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9F785D9F-6007-4017-B362-8A2957161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0" name="我們來試試剛開始可能有點可怕的終端機。">
            <a:extLst>
              <a:ext uri="{FF2B5EF4-FFF2-40B4-BE49-F238E27FC236}">
                <a16:creationId xmlns="" xmlns:a16="http://schemas.microsoft.com/office/drawing/2014/main" id="{E0FF2133-FE3B-46D9-9B6B-D1FC348A9E8F}"/>
              </a:ext>
            </a:extLst>
          </p:cNvPr>
          <p:cNvSpPr/>
          <p:nvPr/>
        </p:nvSpPr>
        <p:spPr>
          <a:xfrm>
            <a:off x="2654234" y="1589662"/>
            <a:ext cx="7628284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詳細版有點可怕，但有快速的縮寫 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shortcut!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826F1C80-11A6-4B81-9A62-AF5B78E478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9"/>
          <a:stretch/>
        </p:blipFill>
        <p:spPr>
          <a:xfrm>
            <a:off x="2730101" y="2009033"/>
            <a:ext cx="68835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0797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1_BasicWhite">
      <a:majorFont>
        <a:latin typeface="Microsoft Sans Serif"/>
        <a:ea typeface="Microsoft Sans Serif"/>
        <a:cs typeface="Microsoft Sans Serif"/>
      </a:majorFont>
      <a:minorFont>
        <a:latin typeface="Microsoft Sans Serif"/>
        <a:ea typeface="Microsoft Sans Serif"/>
        <a:cs typeface="Microsoft Sans Serif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1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2361</TotalTime>
  <Words>472</Words>
  <Application>Microsoft Office PowerPoint</Application>
  <PresentationFormat>自訂</PresentationFormat>
  <Paragraphs>59</Paragraphs>
  <Slides>14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21_BasicWhite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禍害遺千年</dc:creator>
  <cp:lastModifiedBy>chwa</cp:lastModifiedBy>
  <cp:revision>91</cp:revision>
  <dcterms:created xsi:type="dcterms:W3CDTF">2020-07-01T18:22:10Z</dcterms:created>
  <dcterms:modified xsi:type="dcterms:W3CDTF">2022-10-14T07:20:53Z</dcterms:modified>
</cp:coreProperties>
</file>